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11" r:id="rId3"/>
    <p:sldId id="312" r:id="rId4"/>
    <p:sldId id="315" r:id="rId5"/>
    <p:sldId id="277" r:id="rId6"/>
    <p:sldId id="313" r:id="rId7"/>
    <p:sldId id="285" r:id="rId8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5885"/>
  </p:normalViewPr>
  <p:slideViewPr>
    <p:cSldViewPr snapToGrid="0" snapToObjects="1">
      <p:cViewPr varScale="1">
        <p:scale>
          <a:sx n="78" d="100"/>
          <a:sy n="78" d="100"/>
        </p:scale>
        <p:origin x="115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YUDA%20CARLOS\10.%20PRESENTACION\4.%20Gr&#225;ficas%201T%20EJE%201%20202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 PLANEADA Y ALCANZADA A NIVEL PROPÓSITO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PRIMER TRIMESTRE 2025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25201254825144659"/>
          <c:y val="1.5883816743896006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3010562440174822"/>
          <c:y val="0.27897113296371445"/>
          <c:w val="0.708001615904851"/>
          <c:h val="0.527117543069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'Propósito 1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6211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 3T24'!$C$3</c:f>
              <c:strCache>
                <c:ptCount val="1"/>
                <c:pt idx="0">
                  <c:v>Horas de programación</c:v>
                </c:pt>
              </c:strCache>
            </c:strRef>
          </c:cat>
          <c:val>
            <c:numRef>
              <c:f>'Propósito 1 3T24'!$C$4</c:f>
              <c:numCache>
                <c:formatCode>General</c:formatCode>
                <c:ptCount val="1"/>
                <c:pt idx="0">
                  <c:v>2184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1D-4DE0-B671-2A14A008EBC9}"/>
            </c:ext>
          </c:extLst>
        </c:ser>
        <c:ser>
          <c:idx val="1"/>
          <c:order val="1"/>
          <c:tx>
            <c:strRef>
              <c:f>'Propósito 1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9D244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 3T24'!$C$3</c:f>
              <c:strCache>
                <c:ptCount val="1"/>
                <c:pt idx="0">
                  <c:v>Horas de programación</c:v>
                </c:pt>
              </c:strCache>
            </c:strRef>
          </c:cat>
          <c:val>
            <c:numRef>
              <c:f>'Propósito 1 3T24'!$C$5</c:f>
              <c:numCache>
                <c:formatCode>General</c:formatCode>
                <c:ptCount val="1"/>
                <c:pt idx="0">
                  <c:v>2174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1D-4DE0-B671-2A14A008EBC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9030528789956335E-2"/>
                  <c:y val="-6.2282468207902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1D-4DE0-B671-2A14A008EB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 3T24'!$C$3</c:f>
              <c:strCache>
                <c:ptCount val="1"/>
                <c:pt idx="0">
                  <c:v>Horas de programación</c:v>
                </c:pt>
              </c:strCache>
            </c:strRef>
          </c:cat>
          <c:val>
            <c:numRef>
              <c:f>'Propósito 1 3T24'!$C$6</c:f>
              <c:numCache>
                <c:formatCode>0.00%</c:formatCode>
                <c:ptCount val="1"/>
                <c:pt idx="0">
                  <c:v>0.99542124542124544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41D-4DE0-B671-2A14A008E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21744"/>
        <c:axId val="-882921200"/>
      </c:lineChart>
      <c:catAx>
        <c:axId val="-88293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ax val="220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  <c:majorUnit val="276"/>
      </c:valAx>
      <c:valAx>
        <c:axId val="-882921200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1744"/>
        <c:crosses val="max"/>
        <c:crossBetween val="between"/>
      </c:valAx>
      <c:catAx>
        <c:axId val="-882921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120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 PLANEADA Y ALCANZADA A NIVEL COMPONENTE </a:t>
            </a:r>
          </a:p>
          <a:p>
            <a:pPr>
              <a:defRPr/>
            </a:pPr>
            <a:r>
              <a:rPr lang="es-MX"/>
              <a:t>PRIMER TRIMESTRE 2025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</c:rich>
      </c:tx>
      <c:layout>
        <c:manualLayout>
          <c:xMode val="edge"/>
          <c:yMode val="edge"/>
          <c:x val="0.10669759759167233"/>
          <c:y val="4.20506687380759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1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3T24'!$C$2:$C$3</c:f>
              <c:strCache>
                <c:ptCount val="2"/>
                <c:pt idx="1">
                  <c:v>Programas informativos transmitidos</c:v>
                </c:pt>
              </c:strCache>
            </c:strRef>
          </c:cat>
          <c:val>
            <c:numRef>
              <c:f>'Componente 1 3T24'!$C$4</c:f>
              <c:numCache>
                <c:formatCode>General</c:formatCode>
                <c:ptCount val="1"/>
                <c:pt idx="0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97-4480-9FC0-A2F69236840C}"/>
            </c:ext>
          </c:extLst>
        </c:ser>
        <c:ser>
          <c:idx val="1"/>
          <c:order val="1"/>
          <c:tx>
            <c:strRef>
              <c:f>'Componente 1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3T24'!$C$2:$C$3</c:f>
              <c:strCache>
                <c:ptCount val="2"/>
                <c:pt idx="1">
                  <c:v>Programas informativos transmitidos</c:v>
                </c:pt>
              </c:strCache>
            </c:strRef>
          </c:cat>
          <c:val>
            <c:numRef>
              <c:f>'Componente 1 3T24'!$C$5</c:f>
              <c:numCache>
                <c:formatCode>General</c:formatCode>
                <c:ptCount val="1"/>
                <c:pt idx="0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97-4480-9FC0-A2F692368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.17022923561460326"/>
                  <c:y val="-3.653532595232379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92.30%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B197-4480-9FC0-A2F6923684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3T24'!$C$2:$C$3</c:f>
              <c:strCache>
                <c:ptCount val="2"/>
                <c:pt idx="1">
                  <c:v>Programas informativos transmitidos</c:v>
                </c:pt>
              </c:strCache>
            </c:strRef>
          </c:cat>
          <c:val>
            <c:numRef>
              <c:f>'Componente 1 3T24'!$C$6</c:f>
              <c:numCache>
                <c:formatCode>0.00%</c:formatCode>
                <c:ptCount val="1"/>
                <c:pt idx="0">
                  <c:v>0.92307692307692313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197-4480-9FC0-A2F692368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2839407"/>
        <c:axId val="1862834831"/>
      </c:lineChart>
      <c:catAx>
        <c:axId val="-88293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Programas informativos transmitidos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ax val="23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  <c:majorUnit val="26"/>
      </c:valAx>
      <c:valAx>
        <c:axId val="1862834831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839407"/>
        <c:crosses val="max"/>
        <c:crossBetween val="between"/>
        <c:majorUnit val="0.2"/>
      </c:valAx>
      <c:catAx>
        <c:axId val="1862839407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62834831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b="0" i="0" baseline="0" dirty="0">
                <a:effectLst/>
              </a:rPr>
              <a:t>METAS PLANEADAS Y ALCANZADAS A NIVEL ACTIVIDAD </a:t>
            </a:r>
            <a:endParaRPr lang="es-MX" sz="1400" b="0" dirty="0">
              <a:effectLst/>
            </a:endParaRPr>
          </a:p>
          <a:p>
            <a:pPr>
              <a:defRPr/>
            </a:pPr>
            <a:r>
              <a:rPr lang="es-MX" sz="1400" b="0" i="0" baseline="0" dirty="0">
                <a:effectLst/>
              </a:rPr>
              <a:t>PRIMER TRIMESTRE 2025</a:t>
            </a:r>
            <a:endParaRPr lang="es-MX" sz="1400" b="0" dirty="0">
              <a:effectLst/>
            </a:endParaRPr>
          </a:p>
          <a:p>
            <a:pPr>
              <a:defRPr/>
            </a:pPr>
            <a:r>
              <a:rPr lang="es-MX" sz="1400" b="0" i="0" baseline="0" dirty="0">
                <a:effectLst/>
              </a:rPr>
              <a:t>EN UNIDADES Y PORCENTAJE DE AVANCE</a:t>
            </a:r>
            <a:endParaRPr lang="es-MX" sz="1400" b="0" dirty="0">
              <a:effectLst/>
            </a:endParaRPr>
          </a:p>
        </c:rich>
      </c:tx>
      <c:layout>
        <c:manualLayout>
          <c:xMode val="edge"/>
          <c:yMode val="edge"/>
          <c:x val="0.15828626512336957"/>
          <c:y val="1.99275470160601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1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3T24'!$C$3:$D$3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3T24'!$C$4:$D$4</c:f>
              <c:numCache>
                <c:formatCode>General</c:formatCode>
                <c:ptCount val="2"/>
                <c:pt idx="0">
                  <c:v>1310</c:v>
                </c:pt>
                <c:pt idx="1">
                  <c:v>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F2-42A7-9F73-0016D7E10B7A}"/>
            </c:ext>
          </c:extLst>
        </c:ser>
        <c:ser>
          <c:idx val="1"/>
          <c:order val="1"/>
          <c:tx>
            <c:strRef>
              <c:f>'Actividades 1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3T24'!$C$3:$D$3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3T24'!$C$5:$D$5</c:f>
              <c:numCache>
                <c:formatCode>General</c:formatCode>
                <c:ptCount val="2"/>
                <c:pt idx="0">
                  <c:v>1210</c:v>
                </c:pt>
                <c:pt idx="1">
                  <c:v>735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F2-42A7-9F73-0016D7E10B7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1982557927171037E-2"/>
                  <c:y val="8.4001542453519693E-2"/>
                </c:manualLayout>
              </c:layout>
              <c:tx>
                <c:rich>
                  <a:bodyPr/>
                  <a:lstStyle/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5F2-42A7-9F73-0016D7E10B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3T24'!$C$3:$D$3</c:f>
              <c:strCache>
                <c:ptCount val="2"/>
                <c:pt idx="0">
                  <c:v> Noticias difundidas</c:v>
                </c:pt>
                <c:pt idx="1">
                  <c:v>Cápsulas transmitidas</c:v>
                </c:pt>
              </c:strCache>
            </c:strRef>
          </c:cat>
          <c:val>
            <c:numRef>
              <c:f>'Actividades 1 3T24'!$C$6:$D$6</c:f>
              <c:numCache>
                <c:formatCode>0.00%</c:formatCode>
                <c:ptCount val="2"/>
                <c:pt idx="0">
                  <c:v>0.92366412213740456</c:v>
                </c:pt>
                <c:pt idx="1">
                  <c:v>0.94230769230769229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5F2-42A7-9F73-0016D7E10B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  <c:max val="14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  <c:max val="1.26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  <c:majorUnit val="0.21000000000000002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100"/>
              <a:t>META PLANEADA Y ALCANZADA A NIVEL COMPONENTE</a:t>
            </a:r>
          </a:p>
          <a:p>
            <a:pPr>
              <a:defRPr sz="1100"/>
            </a:pPr>
            <a:r>
              <a:rPr lang="es-MX" sz="1100"/>
              <a:t>PRIMER TRIMESTRE 2025</a:t>
            </a:r>
          </a:p>
          <a:p>
            <a:pPr>
              <a:defRPr sz="1100"/>
            </a:pPr>
            <a:r>
              <a:rPr lang="es-MX" sz="1100"/>
              <a:t>EN UNIDADES Y PORCENTAJE DE AVANCE</a:t>
            </a:r>
          </a:p>
        </c:rich>
      </c:tx>
      <c:layout>
        <c:manualLayout>
          <c:xMode val="edge"/>
          <c:yMode val="edge"/>
          <c:x val="0.20511135898974983"/>
          <c:y val="8.103083499513047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2 3T24 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3T24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3T24 '!$C$4</c:f>
              <c:numCache>
                <c:formatCode>General</c:formatCode>
                <c:ptCount val="1"/>
                <c:pt idx="0">
                  <c:v>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64-4E7D-9A19-B8B299CD4CD6}"/>
            </c:ext>
          </c:extLst>
        </c:ser>
        <c:ser>
          <c:idx val="1"/>
          <c:order val="1"/>
          <c:tx>
            <c:strRef>
              <c:f>'Componente 2 3T24 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3T24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3T24 '!$C$5</c:f>
              <c:numCache>
                <c:formatCode>General</c:formatCode>
                <c:ptCount val="1"/>
                <c:pt idx="0">
                  <c:v>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64-4E7D-9A19-B8B299CD4CD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1843400229399317"/>
                  <c:y val="9.884177780403616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96.87%</a:t>
                    </a:r>
                  </a:p>
                </c:rich>
              </c:tx>
              <c:spPr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864-4E7D-9A19-B8B299CD4CD6}"/>
                </c:ext>
              </c:extLst>
            </c:dLbl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3T24 '!$C$2:$C$3</c:f>
              <c:strCache>
                <c:ptCount val="2"/>
                <c:pt idx="1">
                  <c:v>Programas culturales transmitidos</c:v>
                </c:pt>
              </c:strCache>
            </c:strRef>
          </c:cat>
          <c:val>
            <c:numRef>
              <c:f>'Componente 2 3T24 '!$C$6</c:f>
              <c:numCache>
                <c:formatCode>0.00%</c:formatCode>
                <c:ptCount val="1"/>
                <c:pt idx="0">
                  <c:v>0.96875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864-4E7D-9A19-B8B299CD4CD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8547759"/>
        <c:axId val="1778546511"/>
      </c:lineChart>
      <c:catAx>
        <c:axId val="-88293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Programas culturales transmitidos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ax val="8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  <c:majorUnit val="100"/>
      </c:valAx>
      <c:valAx>
        <c:axId val="1778546511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778547759"/>
        <c:crosses val="max"/>
        <c:crossBetween val="between"/>
      </c:valAx>
      <c:catAx>
        <c:axId val="177854775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78546511"/>
        <c:crossesAt val="0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677095132205094"/>
          <c:y val="0.91083104545916849"/>
          <c:w val="0.80821816882407738"/>
          <c:h val="5.78317817636434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0" i="0" baseline="0" dirty="0">
                <a:effectLst/>
              </a:rPr>
              <a:t>METAS PLANEADAS Y ALCANZADAS A NIVEL ACTIVIDAD </a:t>
            </a:r>
            <a:endParaRPr lang="es-MX" sz="1200" b="0" dirty="0">
              <a:effectLst/>
            </a:endParaRPr>
          </a:p>
          <a:p>
            <a:pPr>
              <a:defRPr sz="1200"/>
            </a:pPr>
            <a:r>
              <a:rPr lang="es-MX" sz="1200" b="0" i="0" baseline="0" dirty="0">
                <a:effectLst/>
              </a:rPr>
              <a:t>PRIMER TRIMESTRE 2025</a:t>
            </a:r>
          </a:p>
          <a:p>
            <a:pPr>
              <a:defRPr sz="1200"/>
            </a:pPr>
            <a:r>
              <a:rPr lang="es-MX" sz="1200" b="0" i="0" baseline="0" dirty="0">
                <a:effectLst/>
              </a:rPr>
              <a:t>EN UNIDADES Y PORCENTAJE DE AVANCE</a:t>
            </a:r>
            <a:endParaRPr lang="es-MX" sz="1200" b="0" dirty="0">
              <a:effectLst/>
            </a:endParaRPr>
          </a:p>
        </c:rich>
      </c:tx>
      <c:layout>
        <c:manualLayout>
          <c:xMode val="edge"/>
          <c:yMode val="edge"/>
          <c:x val="0.15447022186172157"/>
          <c:y val="5.08086122286573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3954614152295886"/>
          <c:y val="0.22041292718510985"/>
          <c:w val="0.72780856604650301"/>
          <c:h val="0.6375027332152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2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3T24'!$C$3:$D$3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3T24'!$C$4:$D$4</c:f>
              <c:numCache>
                <c:formatCode>General</c:formatCode>
                <c:ptCount val="2"/>
                <c:pt idx="0">
                  <c:v>81</c:v>
                </c:pt>
                <c:pt idx="1">
                  <c:v>1073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0-4E75-B10B-90024408ADE8}"/>
            </c:ext>
          </c:extLst>
        </c:ser>
        <c:ser>
          <c:idx val="1"/>
          <c:order val="1"/>
          <c:tx>
            <c:strRef>
              <c:f>'Actividades 2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3T24'!$C$3:$D$3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3T24'!$C$5:$D$5</c:f>
              <c:numCache>
                <c:formatCode>General</c:formatCode>
                <c:ptCount val="2"/>
                <c:pt idx="0">
                  <c:v>72</c:v>
                </c:pt>
                <c:pt idx="1">
                  <c:v>1021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C0-4E75-B10B-90024408ADE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4648578591140324E-2"/>
                  <c:y val="6.842299418261935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88.88%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FC0-4E75-B10B-90024408ADE8}"/>
                </c:ext>
              </c:extLst>
            </c:dLbl>
            <c:dLbl>
              <c:idx val="1"/>
              <c:layout>
                <c:manualLayout>
                  <c:x val="-1.7991304270394935E-2"/>
                  <c:y val="0.1010654759273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DC-43E8-9D8A-657784ACD4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2 3T24'!$C$3:$D$3</c:f>
              <c:strCache>
                <c:ptCount val="2"/>
                <c:pt idx="0">
                  <c:v>Programas con equidad de genero</c:v>
                </c:pt>
                <c:pt idx="1">
                  <c:v>Difusión de colección musical </c:v>
                </c:pt>
              </c:strCache>
            </c:strRef>
          </c:cat>
          <c:val>
            <c:numRef>
              <c:f>'Actividades 2 3T24'!$C$6:$D$6</c:f>
              <c:numCache>
                <c:formatCode>0.00%</c:formatCode>
                <c:ptCount val="2"/>
                <c:pt idx="0">
                  <c:v>0.88888888888888884</c:v>
                </c:pt>
                <c:pt idx="1">
                  <c:v>0.9515377446411929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FC0-4E75-B10B-90024408AD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</a:t>
                </a:r>
                <a:r>
                  <a:rPr lang="es-MX" baseline="0"/>
                  <a:t> Avance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100"/>
              <a:t>META PLANEADA Y ALCANZADA A NIVEL COMPONENTE </a:t>
            </a:r>
          </a:p>
          <a:p>
            <a:pPr>
              <a:defRPr sz="1100"/>
            </a:pPr>
            <a:r>
              <a:rPr lang="es-MX" sz="1100"/>
              <a:t>PRIMER TRIMESTRE 2025</a:t>
            </a:r>
          </a:p>
          <a:p>
            <a:pPr>
              <a:defRPr sz="1100"/>
            </a:pPr>
            <a:r>
              <a:rPr lang="es-MX" sz="1100"/>
              <a:t>EN UNIDADES Y PORCENTAJE DE AVANCE</a:t>
            </a:r>
          </a:p>
        </c:rich>
      </c:tx>
      <c:layout>
        <c:manualLayout>
          <c:xMode val="edge"/>
          <c:yMode val="edge"/>
          <c:x val="0.14639758625456822"/>
          <c:y val="3.47920107984063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3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3T24'!$C$2:$C$3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3T24'!$C$4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91-43AD-AAA5-5629B1C829BF}"/>
            </c:ext>
          </c:extLst>
        </c:ser>
        <c:ser>
          <c:idx val="1"/>
          <c:order val="1"/>
          <c:tx>
            <c:strRef>
              <c:f>'Componente 3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3T24'!$C$2:$C$3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3T24'!$C$5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91-43AD-AAA5-5629B1C829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6432"/>
        <c:axId val="-8829353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.14498483134784299"/>
                  <c:y val="-4.08530897159584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91-43AD-AAA5-5629B1C829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3 3T24'!$C$2:$C$3</c:f>
              <c:strCache>
                <c:ptCount val="2"/>
                <c:pt idx="1">
                  <c:v>Actividades administrativas</c:v>
                </c:pt>
              </c:strCache>
            </c:strRef>
          </c:cat>
          <c:val>
            <c:numRef>
              <c:f>'Componente 3 3T24'!$C$6</c:f>
              <c:numCache>
                <c:formatCode>0.00%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F91-43AD-AAA5-5629B1C829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862846479"/>
        <c:axId val="1862846063"/>
      </c:lineChart>
      <c:catAx>
        <c:axId val="-88293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Actividades administrativas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344"/>
        <c:crosses val="autoZero"/>
        <c:auto val="1"/>
        <c:lblAlgn val="ctr"/>
        <c:lblOffset val="100"/>
        <c:noMultiLvlLbl val="0"/>
      </c:catAx>
      <c:valAx>
        <c:axId val="-8829353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6432"/>
        <c:crosses val="autoZero"/>
        <c:crossBetween val="between"/>
      </c:valAx>
      <c:valAx>
        <c:axId val="1862846063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846479"/>
        <c:crosses val="max"/>
        <c:crossBetween val="between"/>
      </c:valAx>
      <c:catAx>
        <c:axId val="1862846479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862846063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100" b="0" i="0" baseline="0">
                <a:effectLst/>
              </a:rPr>
              <a:t>METAS PLANEADAS Y ALCANZADAS A NIVEL ACTIVIDAD </a:t>
            </a:r>
            <a:endParaRPr lang="es-MX" sz="1100" b="0">
              <a:effectLst/>
            </a:endParaRPr>
          </a:p>
          <a:p>
            <a:pPr>
              <a:defRPr sz="1100"/>
            </a:pPr>
            <a:r>
              <a:rPr lang="es-MX" sz="1100" b="0" i="0" baseline="0">
                <a:effectLst/>
              </a:rPr>
              <a:t> PRIMER TRIMESTRE 2025</a:t>
            </a:r>
            <a:endParaRPr lang="es-MX" sz="1100" b="0">
              <a:effectLst/>
            </a:endParaRPr>
          </a:p>
          <a:p>
            <a:pPr>
              <a:defRPr sz="1100"/>
            </a:pPr>
            <a:r>
              <a:rPr lang="es-MX" sz="1100" b="0" i="0" baseline="0">
                <a:effectLst/>
              </a:rPr>
              <a:t>EN UNIDADES Y PORCENTAJE DE AVANCE</a:t>
            </a:r>
            <a:endParaRPr lang="es-MX" sz="1100" b="0">
              <a:effectLst/>
            </a:endParaRPr>
          </a:p>
        </c:rich>
      </c:tx>
      <c:layout>
        <c:manualLayout>
          <c:xMode val="edge"/>
          <c:yMode val="edge"/>
          <c:x val="0.14510122175283593"/>
          <c:y val="7.103686253581476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3 3T24'!$B$4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3 3T24'!$C$3:$D$3</c:f>
              <c:strCache>
                <c:ptCount val="2"/>
                <c:pt idx="0">
                  <c:v>Elaboración de requisiciones</c:v>
                </c:pt>
                <c:pt idx="1">
                  <c:v>Atención  de solicitudes</c:v>
                </c:pt>
              </c:strCache>
            </c:strRef>
          </c:cat>
          <c:val>
            <c:numRef>
              <c:f>'Actividades 3 3T24'!$C$4:$D$4</c:f>
              <c:numCache>
                <c:formatCode>General</c:formatCode>
                <c:ptCount val="2"/>
                <c:pt idx="0">
                  <c:v>80</c:v>
                </c:pt>
                <c:pt idx="1">
                  <c:v>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A-4389-8142-1B19741431C8}"/>
            </c:ext>
          </c:extLst>
        </c:ser>
        <c:ser>
          <c:idx val="1"/>
          <c:order val="1"/>
          <c:tx>
            <c:strRef>
              <c:f>'Actividades 3 3T24'!$B$5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3 3T24'!$C$3:$D$3</c:f>
              <c:strCache>
                <c:ptCount val="2"/>
                <c:pt idx="0">
                  <c:v>Elaboración de requisiciones</c:v>
                </c:pt>
                <c:pt idx="1">
                  <c:v>Atención  de solicitudes</c:v>
                </c:pt>
              </c:strCache>
            </c:strRef>
          </c:cat>
          <c:val>
            <c:numRef>
              <c:f>'Actividades 3 3T24'!$C$5:$D$5</c:f>
              <c:numCache>
                <c:formatCode>General</c:formatCode>
                <c:ptCount val="2"/>
                <c:pt idx="0">
                  <c:v>74</c:v>
                </c:pt>
                <c:pt idx="1">
                  <c:v>361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A-4389-8142-1B19741431C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C0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1982557927171037E-2"/>
                  <c:y val="8.3872312287692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796499574940961"/>
                      <c:h val="0.1187958569952687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CEA-4389-8142-1B19741431C8}"/>
                </c:ext>
              </c:extLst>
            </c:dLbl>
            <c:dLbl>
              <c:idx val="1"/>
              <c:layout>
                <c:manualLayout>
                  <c:x val="0"/>
                  <c:y val="-0.142802622170983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97.56%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9CEA-4389-8142-1B19741431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3 3T24'!$C$3:$D$3</c:f>
              <c:strCache>
                <c:ptCount val="2"/>
                <c:pt idx="0">
                  <c:v>Elaboración de requisiciones</c:v>
                </c:pt>
                <c:pt idx="1">
                  <c:v>Atención  de solicitudes</c:v>
                </c:pt>
              </c:strCache>
            </c:strRef>
          </c:cat>
          <c:val>
            <c:numRef>
              <c:f>'Actividades 3 3T24'!$C$6:$D$6</c:f>
              <c:numCache>
                <c:formatCode>0.00%</c:formatCode>
                <c:ptCount val="2"/>
                <c:pt idx="0">
                  <c:v>0.92500000000000004</c:v>
                </c:pt>
                <c:pt idx="1">
                  <c:v>0.9756756756756757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CEA-4389-8142-1B19741431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  <c:max val="1.7000000000000002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000" b="0" i="0" baseline="0">
                    <a:effectLst/>
                  </a:rPr>
                  <a:t>Porcentaje de Avance</a:t>
                </a:r>
                <a:endParaRPr lang="es-MX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6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24/06/2025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5335500" y="2479081"/>
            <a:ext cx="66026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1 </a:t>
            </a:r>
            <a:r>
              <a:rPr lang="es-MX" sz="2800" b="1" dirty="0">
                <a:latin typeface="Arial Black" panose="020B0604020202020204" pitchFamily="34" charset="0"/>
                <a:cs typeface="Arial Black" panose="020B0604020202020204" pitchFamily="34" charset="0"/>
              </a:rPr>
              <a:t>GOBIERNO HUMANISTA Y DE RESULTADOS</a:t>
            </a:r>
          </a:p>
          <a:p>
            <a:pPr algn="ctr"/>
            <a:endParaRPr lang="es-MX" sz="2400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/>
            <a:r>
              <a:rPr lang="es-MX" sz="2400" b="1" dirty="0">
                <a:latin typeface="Arial Black" panose="020B0604020202020204" pitchFamily="34" charset="0"/>
                <a:cs typeface="Arial Black" panose="020B0604020202020204" pitchFamily="34" charset="0"/>
              </a:rPr>
              <a:t>PRIMERA SESIÓN ORDINARIA DEL EJERCICIO 2025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3962136" y="4967868"/>
            <a:ext cx="81066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PROGRAMA DE SERVICIO DE RADIODIFUSIÓN QUE PROMUEVE LA INTEGRACIÓN MUNICIPAL </a:t>
            </a:r>
          </a:p>
          <a:p>
            <a:pPr algn="ctr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INFORME DE AVANCE EN CUMPLIMIENTO DE METAS</a:t>
            </a:r>
          </a:p>
          <a:p>
            <a:pPr algn="ctr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UNIDAD RESPONSABLE: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RADIO CULTURAL AYUNTAMIENTO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C8BD34C-42EC-6345-9E2C-A04D5779E038}"/>
              </a:ext>
            </a:extLst>
          </p:cNvPr>
          <p:cNvSpPr txBox="1"/>
          <p:nvPr/>
        </p:nvSpPr>
        <p:spPr>
          <a:xfrm>
            <a:off x="1048626" y="5952753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JUNIO 2025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45AFDFF-1686-7540-83FE-C2B0E37717C2}"/>
              </a:ext>
            </a:extLst>
          </p:cNvPr>
          <p:cNvSpPr txBox="1"/>
          <p:nvPr/>
        </p:nvSpPr>
        <p:spPr>
          <a:xfrm>
            <a:off x="532492" y="5648462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Cancún, Quintana Roo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4EE9DA-EAFE-C132-36C6-32AA527A6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021" y="653143"/>
            <a:ext cx="2382353" cy="117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532817D-5962-290B-75B3-3E4C4847F2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628" t="39830" r="59946" b="31805"/>
          <a:stretch/>
        </p:blipFill>
        <p:spPr bwMode="auto">
          <a:xfrm>
            <a:off x="6408979" y="947919"/>
            <a:ext cx="1524000" cy="1346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38FFA2E-DABB-456A-0A15-E5A8BEECB9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40" y="1919782"/>
            <a:ext cx="2382352" cy="345142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D0BDAF6-FFC1-07BD-BBEE-1E10D1E9C8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2979" y="1185958"/>
            <a:ext cx="3742171" cy="73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3183327" y="612501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OBJETIVO GENERAL DEL PROGRAMA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E5B76DA-97E2-86A8-0EC1-6997E22A0DCC}"/>
              </a:ext>
            </a:extLst>
          </p:cNvPr>
          <p:cNvSpPr txBox="1"/>
          <p:nvPr/>
        </p:nvSpPr>
        <p:spPr>
          <a:xfrm>
            <a:off x="277792" y="1120344"/>
            <a:ext cx="1167885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MX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DIVERSIFICAR LOS PROGRAMAS EDUCATIVOS, CULTURALES, CÍVICOS Y DE INFORMACIÓN PÚBLICA DEL ACONTECER EN LA SOCIEDAD PARA FORTALECER LA INTEGRACIÓN MUNICIPAL. 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104A3F-4F68-F92E-8E7B-02E06A480E78}"/>
              </a:ext>
            </a:extLst>
          </p:cNvPr>
          <p:cNvSpPr txBox="1"/>
          <p:nvPr/>
        </p:nvSpPr>
        <p:spPr>
          <a:xfrm>
            <a:off x="256572" y="1834861"/>
            <a:ext cx="11678856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EL </a:t>
            </a:r>
            <a:r>
              <a:rPr lang="es-ES_tradnl" sz="1750">
                <a:solidFill>
                  <a:prstClr val="black"/>
                </a:solidFill>
                <a:latin typeface="Calibri" panose="020F0502020204030204"/>
              </a:rPr>
              <a:t>PRIMER</a:t>
            </a:r>
            <a:r>
              <a:rPr kumimoji="0" lang="es-ES_tradnl" sz="1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TRIMESTRE 2025, SE OBTUVO </a:t>
            </a:r>
            <a:r>
              <a:rPr kumimoji="0" lang="es-ES" sz="1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 </a:t>
            </a:r>
            <a:r>
              <a:rPr kumimoji="0" lang="es-ES" sz="17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99.54%</a:t>
            </a: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 DE CUMPLIMIENTO EN LAS HORAS DE PROGRAMACIÓN, YA QUE SE REALIZARON UN TOTAL DE</a:t>
            </a:r>
            <a:r>
              <a:rPr kumimoji="0" lang="es-ES" sz="1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2,174 HORAS, FRENTE A LAS 2,184 QUE SE </a:t>
            </a: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PROYECTARON EN EL PERIODO.</a:t>
            </a:r>
            <a:endParaRPr kumimoji="0" lang="es-ES_tradnl" sz="17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1993990"/>
              </p:ext>
            </p:extLst>
          </p:nvPr>
        </p:nvGraphicFramePr>
        <p:xfrm>
          <a:off x="2066192" y="2675827"/>
          <a:ext cx="7825154" cy="3569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511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2359284" y="201679"/>
            <a:ext cx="70452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sz="2000" b="1"/>
              <a:t>DIRECCIÓN DE NOTICIAS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78904" y="654834"/>
            <a:ext cx="10590285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es-ES_tradnl" sz="1750">
                <a:solidFill>
                  <a:prstClr val="black"/>
                </a:solidFill>
                <a:latin typeface="Calibri" panose="020F0502020204030204"/>
              </a:rPr>
              <a:t>LA DIRECCIÓN DE NOTICIAS LOGRÓ EL </a:t>
            </a:r>
            <a:r>
              <a:rPr lang="es-ES_tradnl" sz="1750" b="1">
                <a:solidFill>
                  <a:prstClr val="black"/>
                </a:solidFill>
              </a:rPr>
              <a:t>92.30%</a:t>
            </a:r>
            <a:r>
              <a:rPr lang="es-ES_tradnl" sz="1750">
                <a:solidFill>
                  <a:prstClr val="black"/>
                </a:solidFill>
              </a:rPr>
              <a:t> </a:t>
            </a:r>
            <a:r>
              <a:rPr lang="es-ES_tradnl" sz="1750">
                <a:solidFill>
                  <a:prstClr val="black"/>
                </a:solidFill>
                <a:latin typeface="Calibri" panose="020F0502020204030204"/>
              </a:rPr>
              <a:t>DE CUMPLIMIENTO DE LA META PLANEADA EN SU COMPONENTE, REALIZANDO 120 HORAS DE PROGRAMAS INFORMATIVOS, CONTRA LAS 130 HORAS PLANIFICADAS.</a:t>
            </a:r>
          </a:p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es-ES_tradnl" sz="1750">
                <a:solidFill>
                  <a:prstClr val="black"/>
                </a:solidFill>
                <a:latin typeface="Calibri" panose="020F0502020204030204"/>
              </a:rPr>
              <a:t>EN LA ACTIVIDAD DE NOTICIAS DIFUNDIDAS, SE LOGRÓ </a:t>
            </a: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EL </a:t>
            </a:r>
            <a:r>
              <a:rPr lang="es-ES" sz="1750" b="1">
                <a:solidFill>
                  <a:prstClr val="black"/>
                </a:solidFill>
                <a:latin typeface="Calibri" panose="020F0502020204030204"/>
              </a:rPr>
              <a:t>92.36%</a:t>
            </a: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 DE AVANCE, YA QUE SE LLEVARON A CABO 1,210 HORAS DE TRANSMISIONES, FRENTE A LAS 1,310 PROGRAMADAS. </a:t>
            </a:r>
          </a:p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DE IGUAL FORMA, EN ESTE PRIMER TRIMESTRE 2025, SE REALIZÓ UN CUMPLIMIENTO DE </a:t>
            </a:r>
            <a:r>
              <a:rPr lang="es-ES" sz="1750">
                <a:solidFill>
                  <a:prstClr val="black"/>
                </a:solidFill>
              </a:rPr>
              <a:t>735 HORAS DE CÁPSULAS TRANSMITIDAS, DE LAS 780 HORAS PROYECTADAS, REPRESENTANDO UN </a:t>
            </a:r>
            <a:r>
              <a:rPr lang="es-ES" sz="1750" b="1">
                <a:solidFill>
                  <a:prstClr val="black"/>
                </a:solidFill>
                <a:latin typeface="Calibri" panose="020F0502020204030204"/>
              </a:rPr>
              <a:t>94.23% </a:t>
            </a:r>
            <a:r>
              <a:rPr lang="es-ES" sz="1750">
                <a:solidFill>
                  <a:prstClr val="black"/>
                </a:solidFill>
                <a:latin typeface="Calibri" panose="020F0502020204030204"/>
              </a:rPr>
              <a:t>DE AVANCE.</a:t>
            </a:r>
            <a:endParaRPr lang="es-ES_tradnl" sz="175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9852931"/>
              </p:ext>
            </p:extLst>
          </p:nvPr>
        </p:nvGraphicFramePr>
        <p:xfrm>
          <a:off x="994340" y="2661295"/>
          <a:ext cx="5476797" cy="393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556780"/>
              </p:ext>
            </p:extLst>
          </p:nvPr>
        </p:nvGraphicFramePr>
        <p:xfrm>
          <a:off x="6705951" y="2628551"/>
          <a:ext cx="4763237" cy="393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236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2651429" y="220389"/>
            <a:ext cx="704523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b="1" dirty="0"/>
              <a:t>DIRECCIÓN DE </a:t>
            </a:r>
            <a:r>
              <a:rPr lang="es-MX" sz="1800" b="1" dirty="0"/>
              <a:t>PROGRAMACIÓN CULTURAL Y MUSICAL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78904" y="652212"/>
            <a:ext cx="10838614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EL PRIMER TRIMESTRE LA DIRECCIÓN DE PROGRAMACIÓN CULTURAL Y MUSICAL ALCANZÓ</a:t>
            </a:r>
            <a:r>
              <a:rPr lang="es-ES_tradnl" sz="17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s-ES_tradnl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SU COMPONENTE, 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96.87% 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CUMPLIMIENTO,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 QUE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CORRESPONDE A 775 HORAS DE TRANSMISIONES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DE 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PROGRAMAS CULTURALES, DE LAS 800 HORAS PROYECTADAS.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ASIMISMO, EL PORCENTAJE ALCANZADO EN LA ACTIVIDAD DE PROGRAMAS CON EQUIDAD DE GÉNERO, ES DEL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88.8</a:t>
            </a:r>
            <a:r>
              <a:rPr lang="es-ES" sz="1750" b="1" dirty="0">
                <a:solidFill>
                  <a:prstClr val="black"/>
                </a:solidFill>
                <a:latin typeface="Calibri" panose="020F0502020204030204"/>
              </a:rPr>
              <a:t>8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MISMO QUE CORRESPONDE A 72 HORAS DE TRANSMISIONES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REALIZADAS, FRENTE A LAS 81 HORAS PROGRAMADAS; Y EN LA ACTIVIDAD DE DIFUSIÓN DE COLECCIÓN MUSICAL, SE OBTUVO EL </a:t>
            </a:r>
            <a:r>
              <a:rPr kumimoji="0" lang="es-ES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95.15%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CUMPLIMIENTO, LO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QUE CORRESPONDE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1,021 DE HORAS DE TRANSMISIONES DE PROGRAMAS MUSICALES DIFUNDIDOS, DE </a:t>
            </a:r>
            <a:r>
              <a:rPr lang="es-ES" sz="1750" dirty="0">
                <a:solidFill>
                  <a:prstClr val="black"/>
                </a:solidFill>
                <a:latin typeface="Calibri" panose="020F0502020204030204"/>
              </a:rPr>
              <a:t>UN TOTAL DE</a:t>
            </a:r>
            <a:r>
              <a:rPr kumimoji="0" lang="es-ES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1,073 HORAS PLANIFICADAS EN EL TRIMESTRE. </a:t>
            </a:r>
            <a:r>
              <a:rPr kumimoji="0" lang="es-MX" sz="1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s-ES_tradnl" sz="17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738445"/>
              </p:ext>
            </p:extLst>
          </p:nvPr>
        </p:nvGraphicFramePr>
        <p:xfrm>
          <a:off x="986133" y="3195483"/>
          <a:ext cx="4941276" cy="3438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2822697"/>
              </p:ext>
            </p:extLst>
          </p:nvPr>
        </p:nvGraphicFramePr>
        <p:xfrm>
          <a:off x="6409592" y="3018503"/>
          <a:ext cx="4720524" cy="3615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709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186369" y="76398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</a:t>
            </a:r>
          </a:p>
          <a:p>
            <a:pPr lvl="0"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 de Noticias y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Programación Cultural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545A709-3AC1-896F-1E3F-513C0AE74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24" y="1500976"/>
            <a:ext cx="1833020" cy="253924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339042F-1F74-FABF-CD5A-2F35ED760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125" y="1522467"/>
            <a:ext cx="2147611" cy="231409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F946F52-7E66-91E5-DCBC-D7B45F74D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0615" y="1412460"/>
            <a:ext cx="2214722" cy="243962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B3A9491-28FB-7CD4-F8FA-75EE83CD35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1215" y="1412460"/>
            <a:ext cx="2244735" cy="243962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45B25CA-E5C4-53D5-EFD3-16EDCE1CAE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732" y="4272570"/>
            <a:ext cx="2159891" cy="230220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AFEA562F-4228-87EE-27F1-CAE95F741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1809" y="4144393"/>
            <a:ext cx="2369379" cy="2558562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4467BEC-0254-E8BD-A0A2-62E15EA582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60814" y="4168928"/>
            <a:ext cx="1964185" cy="230220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39AC987-7AEC-13D9-B92B-FC4BE8B630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54625" y="4139172"/>
            <a:ext cx="2513546" cy="243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6242067-7E92-D6DF-3D52-3978CFBCCC70}"/>
              </a:ext>
            </a:extLst>
          </p:cNvPr>
          <p:cNvSpPr txBox="1"/>
          <p:nvPr/>
        </p:nvSpPr>
        <p:spPr>
          <a:xfrm>
            <a:off x="3047999" y="254498"/>
            <a:ext cx="60960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MX" sz="1800" b="1"/>
              <a:t>COORDINACIÓN ADMINISTRATIVA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3A210-FE42-7D09-4859-E25AA4E57ECF}"/>
              </a:ext>
            </a:extLst>
          </p:cNvPr>
          <p:cNvSpPr txBox="1"/>
          <p:nvPr/>
        </p:nvSpPr>
        <p:spPr>
          <a:xfrm>
            <a:off x="800857" y="715366"/>
            <a:ext cx="10590285" cy="2836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_tradnl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COORDINACIÓN ADMINISTRATIVA, EN EL PRIMER TRIMESTRE</a:t>
            </a:r>
            <a:r>
              <a:rPr lang="es-ES_tradnl" sz="1700" dirty="0">
                <a:solidFill>
                  <a:prstClr val="black"/>
                </a:solidFill>
                <a:latin typeface="Calibri" panose="020F0502020204030204"/>
              </a:rPr>
              <a:t> LOGRÓ UN</a:t>
            </a:r>
            <a:r>
              <a:rPr kumimoji="0" lang="es-ES_tradnl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CUMPLIMIENTO DEL </a:t>
            </a:r>
            <a:r>
              <a:rPr kumimoji="0" lang="es-ES_tradnl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  <a:r>
              <a:rPr kumimoji="0" lang="es-ES_tradnl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s-ES_tradnl" sz="1700" dirty="0">
                <a:solidFill>
                  <a:prstClr val="black"/>
                </a:solidFill>
              </a:rPr>
              <a:t>EN SU COMPONENTE, </a:t>
            </a:r>
            <a:r>
              <a:rPr lang="es-ES_tradnl" sz="1700" dirty="0">
                <a:solidFill>
                  <a:prstClr val="black"/>
                </a:solidFill>
                <a:latin typeface="Calibri" panose="020F0502020204030204"/>
              </a:rPr>
              <a:t>TODA VEZ</a:t>
            </a:r>
            <a:r>
              <a:rPr kumimoji="0" lang="es-ES_tradnl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QUE SE LLEVÓ A CABO 3 ACTIVIDADES ADMINISTRATIVAS, DE LAS 3 QUE SE PROGRAMARON; POR OTRO LADO, A NIVEL ACTIVIDAD, EN LA ELABORACIÓN DE REQUISICIONES, SE OBTUVO </a:t>
            </a: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PORCENTAJE DE </a:t>
            </a:r>
            <a:r>
              <a:rPr kumimoji="0" lang="es-E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92.50</a:t>
            </a: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DE CUMPLIMIENTO, AL REALIZAR 74 REQUISICIONES PARA SOLICITUD DE RECURSOS MATERIALES Y EQUIPOS, FRENTE </a:t>
            </a:r>
            <a:r>
              <a:rPr lang="es-ES" sz="1700" dirty="0">
                <a:solidFill>
                  <a:prstClr val="black"/>
                </a:solidFill>
                <a:latin typeface="Calibri" panose="020F0502020204030204"/>
              </a:rPr>
              <a:t>A </a:t>
            </a: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 80 CONTEMPLADAS</a:t>
            </a:r>
            <a:r>
              <a:rPr lang="es-ES" sz="17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FINALMENTE, EN LA ACTIVIDAD DE ATENCIÓN DE SOLICITUDES, SE LOGRÓ EL </a:t>
            </a:r>
            <a:r>
              <a:rPr kumimoji="0" lang="es-E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97.56%</a:t>
            </a: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CUMPLIMIENTO, CORRESPONDIENTE A 361 SOLICITUDES DE INFORMACIÓN DE LOS ENTES PÚBLICOS Y FISCALIZABLES, DE LAS 370 PROYECTADAS EN EL TRIMESTRE.</a:t>
            </a:r>
          </a:p>
          <a:p>
            <a:pPr lvl="0" algn="just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TODO ESTO COMO RESULTADO DE LA </a:t>
            </a:r>
            <a:r>
              <a:rPr kumimoji="0" lang="es-MX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OPTIMIZACIÓN DE RECURSOS MATERIALES, DE ADMINISTRACIÓN, ALIMENTOS, ARTÍCULOS DE CONSTRUCCIÓN, HERRAMIENTAS MENORES, SERVICIOS BÁSICOS, SERVICIO DE INSTALACIÓN, REPARACIONES BÁSICAS Y PROFESIONALES, EQUIPO DE COMUNICACIÓN Y TELECOMUNICACIONES</a:t>
            </a:r>
            <a:r>
              <a:rPr lang="es-MX" sz="17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s-MX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217304"/>
              </p:ext>
            </p:extLst>
          </p:nvPr>
        </p:nvGraphicFramePr>
        <p:xfrm>
          <a:off x="950758" y="3670763"/>
          <a:ext cx="4417655" cy="3053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6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4333892"/>
              </p:ext>
            </p:extLst>
          </p:nvPr>
        </p:nvGraphicFramePr>
        <p:xfrm>
          <a:off x="6503375" y="3670763"/>
          <a:ext cx="4737865" cy="3021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5723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</a:t>
            </a:r>
          </a:p>
          <a:p>
            <a:pPr lvl="0" algn="ctr">
              <a:defRPr/>
            </a:pPr>
            <a:r>
              <a:rPr lang="es-E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Coordinación Administrativa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C25082A-526E-E8D5-CDE5-95555682F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961" y="1472546"/>
            <a:ext cx="4167858" cy="160723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68C54DA-FA6F-341F-8B24-FB5A64BC3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170" y="3184198"/>
            <a:ext cx="4441514" cy="17960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D2FCD61-BA38-D423-2D4A-D1CDF4AE11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113414"/>
            <a:ext cx="4323819" cy="162143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67F5578-8469-D129-A672-FA5F8571F4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424011" y="772934"/>
            <a:ext cx="1704231" cy="302974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14DCDED5-72A5-2372-E069-D3FED7F59A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483489" y="2504524"/>
            <a:ext cx="1663823" cy="295790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548C0D2-6180-3BEB-1CCD-6F4A9803AE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3342396" y="4112444"/>
            <a:ext cx="1867462" cy="331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372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7183</TotalTime>
  <Words>666</Words>
  <Application>Microsoft Office PowerPoint</Application>
  <PresentationFormat>Panorámica</PresentationFormat>
  <Paragraphs>73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Unidad Jurídica CM</cp:lastModifiedBy>
  <cp:revision>384</cp:revision>
  <cp:lastPrinted>2024-04-23T14:24:18Z</cp:lastPrinted>
  <dcterms:created xsi:type="dcterms:W3CDTF">2021-04-16T16:11:05Z</dcterms:created>
  <dcterms:modified xsi:type="dcterms:W3CDTF">2025-06-24T15:54:55Z</dcterms:modified>
</cp:coreProperties>
</file>